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95" r:id="rId3"/>
    <p:sldId id="276" r:id="rId4"/>
    <p:sldId id="297" r:id="rId5"/>
    <p:sldId id="299" r:id="rId6"/>
    <p:sldId id="298" r:id="rId7"/>
    <p:sldId id="296" r:id="rId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EF1460-FC47-4C3E-91E0-30F4B027126C}" v="3" dt="2023-12-04T15:47:55.2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91709" autoAdjust="0"/>
  </p:normalViewPr>
  <p:slideViewPr>
    <p:cSldViewPr snapToGrid="0">
      <p:cViewPr varScale="1">
        <p:scale>
          <a:sx n="104" d="100"/>
          <a:sy n="104" d="100"/>
        </p:scale>
        <p:origin x="666" y="114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15654D1-4423-4A0D-896F-1F53F9F44A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70464"/>
          </a:xfrm>
          <a:prstGeom prst="rect">
            <a:avLst/>
          </a:prstGeom>
        </p:spPr>
        <p:txBody>
          <a:bodyPr vert="horz" lIns="93231" tIns="46615" rIns="93231" bIns="466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4FEC12-FA7F-4DCA-B52B-2EC0991E381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0464"/>
          </a:xfrm>
          <a:prstGeom prst="rect">
            <a:avLst/>
          </a:prstGeom>
        </p:spPr>
        <p:txBody>
          <a:bodyPr vert="horz" lIns="93231" tIns="46615" rIns="93231" bIns="46615" rtlCol="0"/>
          <a:lstStyle>
            <a:lvl1pPr algn="r">
              <a:defRPr sz="1200"/>
            </a:lvl1pPr>
          </a:lstStyle>
          <a:p>
            <a:fld id="{C42380C5-BB15-4EB5-BCA0-845989513D7E}" type="datetime1">
              <a:rPr lang="en-US" smtClean="0"/>
              <a:t>12/5/2023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716463-1550-4BFC-95F7-91185D34FA1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918013"/>
            <a:ext cx="3077739" cy="470464"/>
          </a:xfrm>
          <a:prstGeom prst="rect">
            <a:avLst/>
          </a:prstGeom>
        </p:spPr>
        <p:txBody>
          <a:bodyPr vert="horz" lIns="93231" tIns="46615" rIns="93231" bIns="466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648826-60AA-45F4-B7CD-5EFC0D9EC2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8013"/>
            <a:ext cx="3077739" cy="470464"/>
          </a:xfrm>
          <a:prstGeom prst="rect">
            <a:avLst/>
          </a:prstGeom>
        </p:spPr>
        <p:txBody>
          <a:bodyPr vert="horz" lIns="93231" tIns="46615" rIns="93231" bIns="46615" rtlCol="0" anchor="b"/>
          <a:lstStyle>
            <a:lvl1pPr algn="r">
              <a:defRPr sz="1200"/>
            </a:lvl1pPr>
          </a:lstStyle>
          <a:p>
            <a:fld id="{C56F2256-DD96-4CCF-8D76-8DA169A8F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9110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471055"/>
          </a:xfrm>
          <a:prstGeom prst="rect">
            <a:avLst/>
          </a:prstGeom>
        </p:spPr>
        <p:txBody>
          <a:bodyPr vert="horz" lIns="93231" tIns="46615" rIns="93231" bIns="466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1"/>
            <a:ext cx="3077739" cy="471055"/>
          </a:xfrm>
          <a:prstGeom prst="rect">
            <a:avLst/>
          </a:prstGeom>
        </p:spPr>
        <p:txBody>
          <a:bodyPr vert="horz" lIns="93231" tIns="46615" rIns="93231" bIns="46615" rtlCol="0"/>
          <a:lstStyle>
            <a:lvl1pPr algn="r">
              <a:defRPr sz="1200"/>
            </a:lvl1pPr>
          </a:lstStyle>
          <a:p>
            <a:fld id="{8EA8029F-D1B1-418B-97F8-9A425080084C}" type="datetime1">
              <a:rPr lang="en-US" smtClean="0"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31" tIns="46615" rIns="93231" bIns="466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3"/>
            <a:ext cx="5681980" cy="3696712"/>
          </a:xfrm>
          <a:prstGeom prst="rect">
            <a:avLst/>
          </a:prstGeom>
        </p:spPr>
        <p:txBody>
          <a:bodyPr vert="horz" lIns="93231" tIns="46615" rIns="93231" bIns="466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2"/>
            <a:ext cx="3077739" cy="471054"/>
          </a:xfrm>
          <a:prstGeom prst="rect">
            <a:avLst/>
          </a:prstGeom>
        </p:spPr>
        <p:txBody>
          <a:bodyPr vert="horz" lIns="93231" tIns="46615" rIns="93231" bIns="466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4"/>
          </a:xfrm>
          <a:prstGeom prst="rect">
            <a:avLst/>
          </a:prstGeom>
        </p:spPr>
        <p:txBody>
          <a:bodyPr vert="horz" lIns="93231" tIns="46615" rIns="93231" bIns="46615" rtlCol="0" anchor="b"/>
          <a:lstStyle>
            <a:lvl1pPr algn="r">
              <a:defRPr sz="1200"/>
            </a:lvl1pPr>
          </a:lstStyle>
          <a:p>
            <a:fld id="{C2C3330B-D54B-4B1D-9BB1-33C0EE1F7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7026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05C41F16-B509-4EA1-86CF-3EFE1B80BF65}" type="datetime1">
              <a:rPr lang="en-US" smtClean="0"/>
              <a:t>12/5/2023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C3330B-D54B-4B1D-9BB1-33C0EE1F7A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41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8F39F27-74AA-4584-B5B9-EB5712ABD99D}" type="datetime1">
              <a:rPr lang="en-US" smtClean="0"/>
              <a:t>12/5/2023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C3330B-D54B-4B1D-9BB1-33C0EE1F7A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79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745E3-7BEC-4CA9-877C-CA8AB26DDE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1402" y="1214438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AAF26E-AC69-4929-B7FB-4B0BA11C61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B39B1-2431-4889-A384-A7367D5FF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B510-5F53-447F-9FC0-A0BB023CE40A}" type="datetime1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7C62F-6E45-474E-93F1-466A96C28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F6983-0B89-40C7-9ED4-440FD8912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82C2-DA0E-468D-985B-68F2BD92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7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EA878-A8A0-4FB2-985A-A5E1319A6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1CB1F-4623-4D1F-8275-0E7316640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ED3F3-8DD1-4A59-8125-3DFB310DE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0CA8-AABB-4AA9-9BDF-511592368B88}" type="datetime1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FE07B-08BA-4773-A4FA-ECC94895F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D785E-67D9-4914-B2AF-912EF0416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82C2-DA0E-468D-985B-68F2BD92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A2E7AE-0D08-40C7-892B-1AD6FBDE10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154ABD-C828-4513-8A47-E8AFA76A5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EEA4E-A972-4423-A032-C33438974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E43E-9D10-4D44-91E5-FA87F3C1E003}" type="datetime1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6CD00-30B0-4FC2-8CF8-ACB511E79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3BAEB-B283-448F-AF3B-3B91F3F2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82C2-DA0E-468D-985B-68F2BD92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2A9E0-C796-4E4E-9B20-F17CA00F0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F858E-FF22-4EAC-A89E-4894AAB88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700B1-AB18-4965-B7CB-2D7411A99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5811-6172-4101-9EDC-B791288BC9F8}" type="datetime1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02505-3C98-4E8D-838A-378487C37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28AD0-8AB6-40BD-A805-5ABCB5093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82C2-DA0E-468D-985B-68F2BD92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43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C1006-031C-40DC-8481-C29D6BA56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E7A5F-3B91-47A7-A3C8-FA1CDE2B8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51FC9-5156-481B-A5E1-FE04AA254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2294-B20D-472C-BC5E-D12AC91AE8AF}" type="datetime1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1C404-E633-4005-AB44-3408EA2C7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35DC2-4C1E-49A8-9C29-4841978C7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82C2-DA0E-468D-985B-68F2BD92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2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89B28-55F2-48AF-9D54-164E98C36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97F27-4220-4818-B16F-667E2E6D8F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96F063-A0DA-4E29-B065-FBE062B28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9703DE-1D17-469A-B9AF-6B9316D68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6572-E893-4722-81EB-86D7C8170192}" type="datetime1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E38BC4-C345-411C-99E5-2F2570E96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0C4C2E-D273-4817-B2BA-20F3F1AC7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82C2-DA0E-468D-985B-68F2BD92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6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F1BEB-7764-4EE4-AF00-657A3D63B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97C86C-1A61-4F42-9402-3D888C8F0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323FA7-FCD5-4037-9406-2881FF6D9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EF5A63-6E77-4403-8F03-F22174E6E5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2AFB3B-E394-43BC-9811-9BBD20852A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8928AF-177C-425D-975B-EB17E8F5D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D97E-B23E-4A59-85CC-1AFF452DDFF3}" type="datetime1">
              <a:rPr lang="en-US" smtClean="0"/>
              <a:t>12/5/2023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F70DF7-7C53-465F-85FE-571DDE2D2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2BEAEC-D5B8-4F0D-84FF-65674334C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82C2-DA0E-468D-985B-68F2BD92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98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287F8-0AA6-460B-9EBA-804EDAB49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5461E-7DB2-423F-9182-5D00D1882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BC63-563B-4DA3-8242-3CACB350E3D0}" type="datetime1">
              <a:rPr lang="en-US" smtClean="0"/>
              <a:t>12/5/2023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B59531-D70A-4036-A8FC-1CF1D03BC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27EE5C-FEF2-431E-B112-630D7F127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82C2-DA0E-468D-985B-68F2BD92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4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1956A9-DC43-4A0B-A041-981012B80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741D-E8EC-489D-8238-3BEE9F481330}" type="datetime1">
              <a:rPr lang="en-US" smtClean="0"/>
              <a:t>12/5/2023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862401-167E-4751-8719-D4D7F499E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53E0AC-2C7A-46CB-AE41-5A87A9070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82C2-DA0E-468D-985B-68F2BD92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17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747E4-AD05-45A1-967A-7C48B4B51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2037D-1963-4E8C-A2BC-63DA4AE35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52D6A9-B51B-473A-8834-114174B1A4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10A58-CEA7-4B4B-9BAA-3DDA17DB5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8088-91AD-432D-BDA1-7BDAC0A570F1}" type="datetime1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125D7-8A1A-43CD-82C0-AD66FDFFF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E0054-7D1A-4F05-ADBF-CD43A86C8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82C2-DA0E-468D-985B-68F2BD92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11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5514E-1E33-4184-BFF2-EB498D15D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2B9783-37E6-44C1-93BB-F42BE37F4E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3C8E13-AE59-406A-A675-2054F4E65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0109DF-01A5-42E4-923B-F9407F0B0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F250-E978-445E-8D6B-72438633DB7B}" type="datetime1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50B37D-5AB8-458C-A913-F5EB25CBB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0D4C2-AB48-493C-9E7F-4B54B69C8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82C2-DA0E-468D-985B-68F2BD92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2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581F65-68CF-467A-A8BF-E7857A7A5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BE796-58E3-48D1-AF4B-A42475EF1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E4ECC-50D5-485D-9385-0E5A0F8B64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4258A-93EF-4B92-84F3-449FA0044E75}" type="datetime1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DE9FF-6D68-4C37-AAB1-E7AD555981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967FF-3B7D-433E-B10B-6534714E94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282C2-DA0E-468D-985B-68F2BD92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3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5">
            <a:extLst>
              <a:ext uri="{FF2B5EF4-FFF2-40B4-BE49-F238E27FC236}">
                <a16:creationId xmlns:a16="http://schemas.microsoft.com/office/drawing/2014/main" id="{D4E68339-1B90-44F9-BCC4-4600A6E240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706B2A-B776-4878-847A-5FABE1638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5712" y="2400475"/>
            <a:ext cx="9142288" cy="2068222"/>
          </a:xfrm>
        </p:spPr>
        <p:txBody>
          <a:bodyPr>
            <a:normAutofit/>
          </a:bodyPr>
          <a:lstStyle/>
          <a:p>
            <a:r>
              <a:rPr lang="en-US" sz="5200" b="1" dirty="0"/>
              <a:t>2024+ Harbor Budget &amp; Planning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F9FF00-822F-45DF-B5C3-E6A79ED8CE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5712" y="4629235"/>
            <a:ext cx="9142288" cy="1488679"/>
          </a:xfrm>
        </p:spPr>
        <p:txBody>
          <a:bodyPr>
            <a:normAutofit/>
          </a:bodyPr>
          <a:lstStyle/>
          <a:p>
            <a:r>
              <a:rPr lang="en-US" dirty="0"/>
              <a:t>12/2023</a:t>
            </a:r>
          </a:p>
        </p:txBody>
      </p:sp>
      <p:pic>
        <p:nvPicPr>
          <p:cNvPr id="39" name="Graphic 32" descr="Money">
            <a:extLst>
              <a:ext uri="{FF2B5EF4-FFF2-40B4-BE49-F238E27FC236}">
                <a16:creationId xmlns:a16="http://schemas.microsoft.com/office/drawing/2014/main" id="{BCA9C068-7C34-4B0E-86CF-60784DA4A4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8070" y="1133637"/>
            <a:ext cx="1075860" cy="107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623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EE459-FDCC-4C33-9488-AC89591A0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231960"/>
            <a:ext cx="10515600" cy="558153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400" b="1" dirty="0"/>
              <a:t>2024 HOA with a 13</a:t>
            </a:r>
            <a:r>
              <a:rPr lang="en-US" sz="2400" b="1" baseline="30000" dirty="0"/>
              <a:t>th</a:t>
            </a:r>
            <a:r>
              <a:rPr lang="en-US" sz="2400" b="1" dirty="0"/>
              <a:t> Payment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5DB67E-284C-4C79-B435-B6E3B60D7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57187" y="6260915"/>
            <a:ext cx="2743200" cy="365125"/>
          </a:xfrm>
        </p:spPr>
        <p:txBody>
          <a:bodyPr/>
          <a:lstStyle/>
          <a:p>
            <a:fld id="{8A4282C2-DA0E-468D-985B-68F2BD9276D3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F819A9-3A4F-0696-6184-22A0528FCC61}"/>
              </a:ext>
            </a:extLst>
          </p:cNvPr>
          <p:cNvSpPr txBox="1"/>
          <p:nvPr/>
        </p:nvSpPr>
        <p:spPr>
          <a:xfrm>
            <a:off x="419100" y="1297172"/>
            <a:ext cx="1094710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There will not be any changes to the 2024 HOA.  Residents will have no change to each monthly payment. We will continue with one additional HOA payment, a 13</a:t>
            </a:r>
            <a:r>
              <a:rPr lang="en-US" sz="1600" baseline="30000" dirty="0"/>
              <a:t>th</a:t>
            </a:r>
            <a:r>
              <a:rPr lang="en-US" sz="1600" dirty="0"/>
              <a:t> payment, due July 1, 2024.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Owners can add monthly increments to their payments, with the full 13</a:t>
            </a:r>
            <a:r>
              <a:rPr lang="en-US" sz="1600" baseline="30000" dirty="0"/>
              <a:t>th</a:t>
            </a:r>
            <a:r>
              <a:rPr lang="en-US" sz="1600" dirty="0"/>
              <a:t> payment due by July 1, 2024.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Owners using the ACH monthly payment process will need to make payment plans for the one extra payment due by July 1, 2024. (</a:t>
            </a:r>
            <a:r>
              <a:rPr lang="en-US" sz="1600" dirty="0" err="1"/>
              <a:t>Mulloy</a:t>
            </a:r>
            <a:r>
              <a:rPr lang="en-US" sz="1600" dirty="0"/>
              <a:t> DOES NOT change your monthly payments pulled from your banking accounts. Residents much change any payments pulled from their banking accounts.)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Owners can pay as a lump sum payment at any time by July 1, 2024.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The late fee process will be implemented if the 13</a:t>
            </a:r>
            <a:r>
              <a:rPr lang="en-US" sz="1600" baseline="30000" dirty="0"/>
              <a:t>th</a:t>
            </a:r>
            <a:r>
              <a:rPr lang="en-US" sz="1600" dirty="0"/>
              <a:t> payment is not received by July 1, 2024.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1600" dirty="0"/>
              <a:t>Why Did the Board Do This: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The goal is the manage with the current budget, using the Reserves for urgent expenditures.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The Board focused on completing the roofs for 2024.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The Board reduced the Building budget allocation increased the General &amp; Electrical and Pool budgets to accommodate expenses associated with the electrical panels ($44,000) and rewiring the pool pump room ($8,000).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The Board agreed the priorities for 2024 do not include budget allocation for roads or tennis courts.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072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5DB67E-284C-4C79-B435-B6E3B60D7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82C2-DA0E-468D-985B-68F2BD9276D3}" type="slidenum">
              <a:rPr lang="en-US" smtClean="0"/>
              <a:t>3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FEE459-FDCC-4C33-9488-AC89591A04D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19099" y="182636"/>
            <a:ext cx="11355831" cy="5588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400" b="1" dirty="0"/>
              <a:t>2024 Planned Large Expenditures - Roofing and Siding 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751BBFC7-1AA8-432C-A2E2-3484DC9737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235910"/>
              </p:ext>
            </p:extLst>
          </p:nvPr>
        </p:nvGraphicFramePr>
        <p:xfrm>
          <a:off x="417070" y="1004708"/>
          <a:ext cx="11355831" cy="156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0305">
                  <a:extLst>
                    <a:ext uri="{9D8B030D-6E8A-4147-A177-3AD203B41FA5}">
                      <a16:colId xmlns:a16="http://schemas.microsoft.com/office/drawing/2014/main" val="1242458976"/>
                    </a:ext>
                  </a:extLst>
                </a:gridCol>
                <a:gridCol w="4699590">
                  <a:extLst>
                    <a:ext uri="{9D8B030D-6E8A-4147-A177-3AD203B41FA5}">
                      <a16:colId xmlns:a16="http://schemas.microsoft.com/office/drawing/2014/main" val="3893663101"/>
                    </a:ext>
                  </a:extLst>
                </a:gridCol>
                <a:gridCol w="4395936">
                  <a:extLst>
                    <a:ext uri="{9D8B030D-6E8A-4147-A177-3AD203B41FA5}">
                      <a16:colId xmlns:a16="http://schemas.microsoft.com/office/drawing/2014/main" val="1645761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Roofs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Buildings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3445593"/>
                  </a:ext>
                </a:extLst>
              </a:tr>
              <a:tr h="411243">
                <a:tc>
                  <a:txBody>
                    <a:bodyPr/>
                    <a:lstStyle/>
                    <a:p>
                      <a:r>
                        <a:rPr lang="en-US" sz="1600" dirty="0"/>
                        <a:t>28 buildings</a:t>
                      </a:r>
                    </a:p>
                    <a:p>
                      <a:r>
                        <a:rPr lang="en-US" sz="1600" dirty="0"/>
                        <a:t>7 garages</a:t>
                      </a:r>
                    </a:p>
                    <a:p>
                      <a:r>
                        <a:rPr lang="en-US" sz="1600" dirty="0"/>
                        <a:t>Clubhouse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34  – Completed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Remaining – 2 buildings, 1 garage, storage shed, entrance 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5  – Siding Completed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Remaining - 23 buildings, 7 garages, Clubhouse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1 - Painted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72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Timeline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/>
                        <a:t>Complete all roofs by 2024.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600" dirty="0"/>
                        <a:t>Complete all siding by 2033.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810287"/>
                  </a:ext>
                </a:extLst>
              </a:tr>
            </a:tbl>
          </a:graphicData>
        </a:graphic>
      </p:graphicFrame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61EF893E-795D-175C-A23C-91273160D8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011309"/>
              </p:ext>
            </p:extLst>
          </p:nvPr>
        </p:nvGraphicFramePr>
        <p:xfrm>
          <a:off x="418084" y="2825115"/>
          <a:ext cx="11355831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550">
                  <a:extLst>
                    <a:ext uri="{9D8B030D-6E8A-4147-A177-3AD203B41FA5}">
                      <a16:colId xmlns:a16="http://schemas.microsoft.com/office/drawing/2014/main" val="2863789688"/>
                    </a:ext>
                  </a:extLst>
                </a:gridCol>
                <a:gridCol w="2317521">
                  <a:extLst>
                    <a:ext uri="{9D8B030D-6E8A-4147-A177-3AD203B41FA5}">
                      <a16:colId xmlns:a16="http://schemas.microsoft.com/office/drawing/2014/main" val="4286528538"/>
                    </a:ext>
                  </a:extLst>
                </a:gridCol>
                <a:gridCol w="2377384">
                  <a:extLst>
                    <a:ext uri="{9D8B030D-6E8A-4147-A177-3AD203B41FA5}">
                      <a16:colId xmlns:a16="http://schemas.microsoft.com/office/drawing/2014/main" val="55273800"/>
                    </a:ext>
                  </a:extLst>
                </a:gridCol>
                <a:gridCol w="2351073">
                  <a:extLst>
                    <a:ext uri="{9D8B030D-6E8A-4147-A177-3AD203B41FA5}">
                      <a16:colId xmlns:a16="http://schemas.microsoft.com/office/drawing/2014/main" val="2545055705"/>
                    </a:ext>
                  </a:extLst>
                </a:gridCol>
                <a:gridCol w="2052303">
                  <a:extLst>
                    <a:ext uri="{9D8B030D-6E8A-4147-A177-3AD203B41FA5}">
                      <a16:colId xmlns:a16="http://schemas.microsoft.com/office/drawing/2014/main" val="3604566757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Running 5 year plan for Major Expenditures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421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5705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Siding based on budget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Re-roof 4 Buildings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Evaluate and fix Trusses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Clubhouse - Re-Furbish Deck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Erosion Committee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Landscape Tree </a:t>
                      </a:r>
                      <a:r>
                        <a:rPr lang="en-US" sz="1400" b="1" dirty="0" err="1"/>
                        <a:t>Maint</a:t>
                      </a:r>
                      <a:endParaRPr lang="en-US" sz="1400" b="1" dirty="0"/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New Mailboxes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Pool Resurface Deck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Sidewalk Safety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1-3 Sided buildings 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Re-roof 3-4 Building &amp; Trusses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Clubhouse Furniture and Blinds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Clubhouse HVAC Installed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Erosion Committee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Landscape Tree </a:t>
                      </a:r>
                      <a:r>
                        <a:rPr kumimoji="0" lang="en-U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Maint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Pool Maintenance of Pergola area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Replaced 1 Electrical Panel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On track to replace 44 Chimney Collars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Paint another building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Complete Re-roof 2 buildings, 1 garage, entrance, storage shed. 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Landscape Tree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Maint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Pool Rewire pump room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Replace remaining 4 Electrical Panels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Erosion Committee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2-4 Sided buildings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Clubhouse – Refurbish Bathrooms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Erosion Committee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Landscape Tree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Maint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Pool Replace Cover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Re-surface Streets 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Reserve Study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Replace Pool Furniture &amp; Blinds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Storage Area Fence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2-4 Sided buildings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Clubhouse – New Deck 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Landscape Tree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Maint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Re-surface Streets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Pool Re-Surface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089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15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F83B6A-59DE-4AD2-76D5-BD185B830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82C2-DA0E-468D-985B-68F2BD9276D3}" type="slidenum">
              <a:rPr lang="en-US" smtClean="0"/>
              <a:t>4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F6B03E6-FDB6-8B8D-B9E3-0ED6A1847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231960"/>
            <a:ext cx="10515600" cy="558153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400" b="1" dirty="0"/>
              <a:t>2024 Harbor Budget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AF1FDA-DB41-CCA7-95E8-3790BA5D64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1186815"/>
            <a:ext cx="11077575" cy="256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277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F83B6A-59DE-4AD2-76D5-BD185B830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82C2-DA0E-468D-985B-68F2BD9276D3}" type="slidenum">
              <a:rPr lang="en-US" smtClean="0"/>
              <a:t>5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F6B03E6-FDB6-8B8D-B9E3-0ED6A1847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231960"/>
            <a:ext cx="10515600" cy="558153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400" b="1" dirty="0"/>
              <a:t>2024 Harbor Budget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2013207-3C4C-1422-F089-1686C8A509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115" y="843292"/>
            <a:ext cx="11693769" cy="597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548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F83B6A-59DE-4AD2-76D5-BD185B830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82C2-DA0E-468D-985B-68F2BD9276D3}" type="slidenum">
              <a:rPr lang="en-US" smtClean="0"/>
              <a:t>6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F6B03E6-FDB6-8B8D-B9E3-0ED6A1847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231960"/>
            <a:ext cx="10515600" cy="558153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400" b="1" dirty="0"/>
              <a:t>2024 Marina Budget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7AD8A35-871B-9E5F-41EB-7FE2ABB5CC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5970" y="1249680"/>
            <a:ext cx="8100060" cy="435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270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F83B6A-59DE-4AD2-76D5-BD185B830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82C2-DA0E-468D-985B-68F2BD9276D3}" type="slidenum">
              <a:rPr lang="en-US" smtClean="0"/>
              <a:t>7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F6B03E6-FDB6-8B8D-B9E3-0ED6A1847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231960"/>
            <a:ext cx="10515600" cy="558153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400" b="1" dirty="0"/>
              <a:t>2024 Contracts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8C4626-DE95-95A8-4E0C-FBE5B75314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710" y="1009650"/>
            <a:ext cx="8679180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581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6077</TotalTime>
  <Words>476</Words>
  <Application>Microsoft Office PowerPoint</Application>
  <PresentationFormat>Widescreen</PresentationFormat>
  <Paragraphs>87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2024+ Harbor Budget &amp; Planning </vt:lpstr>
      <vt:lpstr>2024 HOA with a 13th Payment </vt:lpstr>
      <vt:lpstr>2024 Planned Large Expenditures - Roofing and Siding </vt:lpstr>
      <vt:lpstr>2024 Harbor Budget</vt:lpstr>
      <vt:lpstr>2024 Harbor Budget</vt:lpstr>
      <vt:lpstr>2024 Marina Budget</vt:lpstr>
      <vt:lpstr>2024 Contracts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Harbor &amp; Marina  Proposed Budget</dc:title>
  <dc:creator>nancy turner</dc:creator>
  <cp:lastModifiedBy>Christopher Norton</cp:lastModifiedBy>
  <cp:revision>25</cp:revision>
  <cp:lastPrinted>2022-12-05T19:18:29Z</cp:lastPrinted>
  <dcterms:created xsi:type="dcterms:W3CDTF">2020-12-03T18:07:11Z</dcterms:created>
  <dcterms:modified xsi:type="dcterms:W3CDTF">2023-12-05T13:03:51Z</dcterms:modified>
</cp:coreProperties>
</file>